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sldIdLst>
    <p:sldId id="295" r:id="rId2"/>
    <p:sldId id="286" r:id="rId3"/>
    <p:sldId id="287" r:id="rId4"/>
    <p:sldId id="288" r:id="rId5"/>
    <p:sldId id="290" r:id="rId6"/>
    <p:sldId id="289" r:id="rId7"/>
    <p:sldId id="292" r:id="rId8"/>
    <p:sldId id="293" r:id="rId9"/>
    <p:sldId id="291" r:id="rId10"/>
    <p:sldId id="337" r:id="rId11"/>
    <p:sldId id="299" r:id="rId12"/>
    <p:sldId id="300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CC"/>
    <a:srgbClr val="CCCCFF"/>
    <a:srgbClr val="CCFFCC"/>
    <a:srgbClr val="CCFFFF"/>
    <a:srgbClr val="FFFFCC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34559" autoAdjust="0"/>
    <p:restoredTop sz="79279" autoAdjust="0"/>
  </p:normalViewPr>
  <p:slideViewPr>
    <p:cSldViewPr>
      <p:cViewPr varScale="1">
        <p:scale>
          <a:sx n="87" d="100"/>
          <a:sy n="87" d="100"/>
        </p:scale>
        <p:origin x="-38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48D44F48-DA73-49D2-9EDD-146BA34F0FF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52DB8-E764-4AA2-BCAB-A0D5ED325F31}" type="slidenum">
              <a:rPr lang="en-US"/>
              <a:pPr/>
              <a:t>1</a:t>
            </a:fld>
            <a:endParaRPr lang="en-US"/>
          </a:p>
        </p:txBody>
      </p:sp>
      <p:sp>
        <p:nvSpPr>
          <p:cNvPr id="1536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Lesson Plan for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34C53-7DE8-4730-BB32-3C98D646B74F}" type="slidenum">
              <a:rPr lang="en-US"/>
              <a:pPr/>
              <a:t>8</a:t>
            </a:fld>
            <a:endParaRPr lang="en-US"/>
          </a:p>
        </p:txBody>
      </p:sp>
      <p:sp>
        <p:nvSpPr>
          <p:cNvPr id="150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Americans were flooding into the “west”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9C2F25-98A7-42D1-AA28-453F808D29F9}" type="slidenum">
              <a:rPr lang="en-US"/>
              <a:pPr/>
              <a:t>9</a:t>
            </a:fld>
            <a:endParaRPr lang="en-US"/>
          </a:p>
        </p:txBody>
      </p:sp>
      <p:sp>
        <p:nvSpPr>
          <p:cNvPr id="148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http://www.pbs.org/lewisandclark/trailmap/index.html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5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6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7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8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9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0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1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2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3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409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4100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1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■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304800"/>
            <a:ext cx="8305800" cy="6553200"/>
          </a:xfrm>
        </p:spPr>
        <p:txBody>
          <a:bodyPr/>
          <a:lstStyle/>
          <a:p>
            <a:r>
              <a:rPr lang="en-US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Essential Question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How did Jefferson’s presidency </a:t>
            </a:r>
            <a:br>
              <a:rPr lang="en-US" dirty="0"/>
            </a:br>
            <a:r>
              <a:rPr lang="en-US" dirty="0"/>
              <a:t>change American government, territory, &amp; foreign policy? </a:t>
            </a:r>
          </a:p>
          <a:p>
            <a:pPr lvl="1"/>
            <a:endParaRPr lang="en-US" sz="2000" dirty="0"/>
          </a:p>
          <a:p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Warm-Up Question: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How will the fact that Jefferson was a Democratic-Republican influence his policies as America’s third president?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4000">
                <a:solidFill>
                  <a:schemeClr val="tx1"/>
                </a:solidFill>
              </a:rPr>
              <a:t>Jefferson easily won re-election in 1804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3236" name="Picture 4" descr="ElectoralCollege1804-Large"/>
          <p:cNvPicPr>
            <a:picLocks noChangeAspect="1" noChangeArrowheads="1"/>
          </p:cNvPicPr>
          <p:nvPr/>
        </p:nvPicPr>
        <p:blipFill>
          <a:blip r:embed="rId2" cstate="print">
            <a:lum bright="6000" contrast="18000"/>
          </a:blip>
          <a:srcRect l="406"/>
          <a:stretch>
            <a:fillRect/>
          </a:stretch>
        </p:blipFill>
        <p:spPr bwMode="auto">
          <a:xfrm>
            <a:off x="533400" y="860425"/>
            <a:ext cx="8153400" cy="5997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990600"/>
          </a:xfrm>
        </p:spPr>
        <p:txBody>
          <a:bodyPr/>
          <a:lstStyle/>
          <a:p>
            <a:r>
              <a:rPr lang="en-US"/>
              <a:t>Jefferson’s Legacy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8229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Jefferson came into office trying to reduce the size &amp; power of the national government, but:</a:t>
            </a:r>
          </a:p>
          <a:p>
            <a:pPr lvl="1">
              <a:lnSpc>
                <a:spcPct val="90000"/>
              </a:lnSpc>
            </a:pPr>
            <a:r>
              <a:rPr lang="en-US"/>
              <a:t>By buying Louisiana, he expanded government power beyond that of the Constitution</a:t>
            </a:r>
          </a:p>
          <a:p>
            <a:pPr lvl="1">
              <a:lnSpc>
                <a:spcPct val="90000"/>
              </a:lnSpc>
            </a:pPr>
            <a:r>
              <a:rPr lang="en-US"/>
              <a:t>He encouraged Congress to create an “embargo” (no trade) to punish England &amp; France for violating U.S. free trade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/>
              <a:t>Napoleon’s Empire 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9750" name="Picture 6" descr="napoleon_p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  <p:pic>
        <p:nvPicPr>
          <p:cNvPr id="159751" name="Picture 7" descr="Photo of CARTOON: EMBARGO, 1811. &#10;Ograbme, or the American Snapping-Turtle: American cartoon, 1811, by Alexander Anderson on the Embargo of trade with England that year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144000" cy="6642100"/>
          </a:xfrm>
          <a:prstGeom prst="rect">
            <a:avLst/>
          </a:prstGeom>
          <a:noFill/>
        </p:spPr>
      </p:pic>
      <p:sp>
        <p:nvSpPr>
          <p:cNvPr id="159752" name="AutoShape 8"/>
          <p:cNvSpPr>
            <a:spLocks noChangeArrowheads="1"/>
          </p:cNvSpPr>
          <p:nvPr/>
        </p:nvSpPr>
        <p:spPr bwMode="auto">
          <a:xfrm>
            <a:off x="3429000" y="4876800"/>
            <a:ext cx="5638800" cy="1905000"/>
          </a:xfrm>
          <a:prstGeom prst="wedgeRectCallout">
            <a:avLst>
              <a:gd name="adj1" fmla="val -43495"/>
              <a:gd name="adj2" fmla="val -112500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3400"/>
              <a:t>Jefferson’s embargo was a </a:t>
            </a:r>
            <a:br>
              <a:rPr lang="en-US" sz="3400"/>
            </a:br>
            <a:r>
              <a:rPr lang="en-US" sz="3400"/>
              <a:t>“</a:t>
            </a:r>
            <a:r>
              <a:rPr lang="en-US" sz="3400" i="1"/>
              <a:t>pain in the rear end</a:t>
            </a:r>
            <a:r>
              <a:rPr lang="en-US" sz="3400"/>
              <a:t>” because it hurt Americans more than it hurt the English or French</a:t>
            </a:r>
          </a:p>
        </p:txBody>
      </p:sp>
      <p:sp>
        <p:nvSpPr>
          <p:cNvPr id="159753" name="AutoShape 9"/>
          <p:cNvSpPr>
            <a:spLocks noChangeArrowheads="1"/>
          </p:cNvSpPr>
          <p:nvPr/>
        </p:nvSpPr>
        <p:spPr bwMode="auto">
          <a:xfrm>
            <a:off x="228600" y="381000"/>
            <a:ext cx="4648200" cy="1905000"/>
          </a:xfrm>
          <a:prstGeom prst="wedgeRectCallout">
            <a:avLst>
              <a:gd name="adj1" fmla="val 100685"/>
              <a:gd name="adj2" fmla="val 177667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3400"/>
              <a:t>Americans smuggled &amp; Jefferson had to increase the size of gov’t to enforce the embargo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2" grpId="0" animBg="1"/>
      <p:bldP spid="159752" grpId="1" animBg="1"/>
      <p:bldP spid="1597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914400"/>
          </a:xfrm>
        </p:spPr>
        <p:txBody>
          <a:bodyPr/>
          <a:lstStyle/>
          <a:p>
            <a:r>
              <a:rPr lang="en-US"/>
              <a:t>Jefferson as President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8229600" cy="5943600"/>
          </a:xfrm>
        </p:spPr>
        <p:txBody>
          <a:bodyPr/>
          <a:lstStyle/>
          <a:p>
            <a:r>
              <a:rPr lang="en-US"/>
              <a:t>As a Democratic-Republican, Jefferson tried to reverse Federalist policies &amp; reduce the size &amp; cost of the national gov’t:</a:t>
            </a:r>
          </a:p>
          <a:p>
            <a:pPr lvl="1"/>
            <a:r>
              <a:rPr lang="en-US"/>
              <a:t>He reduced the size of the army</a:t>
            </a:r>
          </a:p>
          <a:p>
            <a:pPr lvl="1"/>
            <a:r>
              <a:rPr lang="en-US"/>
              <a:t>Cut back Hamilton’s financial plan by ending all excise taxes &amp; allowing the charter of the Bank of the U.S. to expire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7" name="Picture 5" descr="Gift_for_the_grangers_ppmsca02956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  <p:sp>
        <p:nvSpPr>
          <p:cNvPr id="1413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3600"/>
              <a:t>Jefferson believed that America should be an “agrarian republic” that protects liberty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r>
              <a:rPr lang="en-US"/>
              <a:t>“Midnight Judges”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762000"/>
            <a:ext cx="8229600" cy="6096000"/>
          </a:xfrm>
        </p:spPr>
        <p:txBody>
          <a:bodyPr/>
          <a:lstStyle/>
          <a:p>
            <a:r>
              <a:rPr lang="en-US"/>
              <a:t>Before leaving office, President Adams appointed numerous Federalist judges to federal courts</a:t>
            </a:r>
          </a:p>
          <a:p>
            <a:pPr lvl="1"/>
            <a:r>
              <a:rPr lang="en-US"/>
              <a:t>John Marshall became chief justice to the Supreme Court</a:t>
            </a:r>
          </a:p>
          <a:p>
            <a:pPr lvl="1"/>
            <a:r>
              <a:rPr lang="en-US"/>
              <a:t>Over the next 30 years, John Marshall strengthened the power of the national gov’t &amp;  the Supreme Court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i="1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Legacy of John Marshall 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667000"/>
            <a:ext cx="60960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>
                <a:solidFill>
                  <a:srgbClr val="0000CC"/>
                </a:solidFill>
              </a:rPr>
              <a:t>Marbury v. Madison (1803) </a:t>
            </a:r>
          </a:p>
          <a:p>
            <a:pPr>
              <a:lnSpc>
                <a:spcPct val="90000"/>
              </a:lnSpc>
            </a:pPr>
            <a:r>
              <a:rPr lang="en-US" sz="3200">
                <a:solidFill>
                  <a:schemeClr val="folHlink"/>
                </a:solidFill>
              </a:rPr>
              <a:t>McCulloch v. Maryland (1819) </a:t>
            </a:r>
          </a:p>
          <a:p>
            <a:pPr>
              <a:lnSpc>
                <a:spcPct val="90000"/>
              </a:lnSpc>
            </a:pPr>
            <a:r>
              <a:rPr lang="en-US" sz="3200">
                <a:solidFill>
                  <a:srgbClr val="0000CC"/>
                </a:solidFill>
              </a:rPr>
              <a:t>Dartmouth College v. Woodward (1819) </a:t>
            </a:r>
          </a:p>
          <a:p>
            <a:pPr>
              <a:lnSpc>
                <a:spcPct val="90000"/>
              </a:lnSpc>
            </a:pPr>
            <a:r>
              <a:rPr lang="en-US" sz="3200">
                <a:solidFill>
                  <a:schemeClr val="folHlink"/>
                </a:solidFill>
              </a:rPr>
              <a:t>Cohens v. Virginia (1821) </a:t>
            </a:r>
          </a:p>
          <a:p>
            <a:pPr>
              <a:lnSpc>
                <a:spcPct val="90000"/>
              </a:lnSpc>
            </a:pPr>
            <a:r>
              <a:rPr lang="en-US" sz="3200">
                <a:solidFill>
                  <a:srgbClr val="0000CC"/>
                </a:solidFill>
              </a:rPr>
              <a:t>Gibbons v. Ogden (1824) </a:t>
            </a:r>
          </a:p>
          <a:p>
            <a:pPr>
              <a:lnSpc>
                <a:spcPct val="90000"/>
              </a:lnSpc>
            </a:pPr>
            <a:r>
              <a:rPr lang="en-US" sz="3200">
                <a:solidFill>
                  <a:schemeClr val="folHlink"/>
                </a:solidFill>
              </a:rPr>
              <a:t>Cherokee Nation v. Georgia (1831) </a:t>
            </a:r>
          </a:p>
        </p:txBody>
      </p:sp>
      <p:pic>
        <p:nvPicPr>
          <p:cNvPr id="144388" name="Picture 4" descr="United States Supreme Court&lt;br /&gt;Chief Justice&#10;  John Marshall&lt;br /&gt;February 4, 1801 to July 6, 18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819400"/>
            <a:ext cx="2819400" cy="3733800"/>
          </a:xfrm>
          <a:prstGeom prst="rect">
            <a:avLst/>
          </a:prstGeom>
          <a:noFill/>
        </p:spPr>
      </p:pic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3600">
                <a:latin typeface="Arial" charset="0"/>
              </a:rPr>
              <a:t>In each of these cases, John Marshall helped strengthen the power of the   national gov’t over the states or protected citizens from the power of their state gov’ts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914400"/>
          </a:xfrm>
        </p:spPr>
        <p:txBody>
          <a:bodyPr/>
          <a:lstStyle/>
          <a:p>
            <a:r>
              <a:rPr lang="en-US"/>
              <a:t>Marbury v. Madison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38200"/>
            <a:ext cx="8305800" cy="6019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3800"/>
              <a:t>Jefferson invalidated as many of Adams’ midnight judges as possible</a:t>
            </a:r>
          </a:p>
          <a:p>
            <a:pPr lvl="1">
              <a:lnSpc>
                <a:spcPct val="95000"/>
              </a:lnSpc>
            </a:pPr>
            <a:r>
              <a:rPr lang="en-US" sz="3800"/>
              <a:t>One judge, William Marbury, sued claiming that the president could not overturn an act of Congress</a:t>
            </a:r>
          </a:p>
          <a:p>
            <a:pPr lvl="1">
              <a:lnSpc>
                <a:spcPct val="95000"/>
              </a:lnSpc>
            </a:pPr>
            <a:r>
              <a:rPr lang="en-US" sz="3800"/>
              <a:t>The case </a:t>
            </a:r>
            <a:r>
              <a:rPr lang="en-US" sz="3800" u="sng"/>
              <a:t>Marbury v. Madison</a:t>
            </a:r>
            <a:r>
              <a:rPr lang="en-US" sz="3800"/>
              <a:t> (1803) established the principle of  </a:t>
            </a:r>
            <a:r>
              <a:rPr lang="en-US" sz="3800" u="sng"/>
              <a:t>judicial review</a:t>
            </a:r>
            <a:r>
              <a:rPr lang="en-US" sz="3800"/>
              <a:t> giving the Supreme Court the power to declare acts of Congress unconstitutional </a:t>
            </a: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38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792163"/>
          </a:xfrm>
        </p:spPr>
        <p:txBody>
          <a:bodyPr/>
          <a:lstStyle/>
          <a:p>
            <a:r>
              <a:rPr lang="en-US"/>
              <a:t>Judicial Review</a:t>
            </a:r>
          </a:p>
        </p:txBody>
      </p:sp>
      <p:pic>
        <p:nvPicPr>
          <p:cNvPr id="22531" name="Picture 3"/>
          <p:cNvPicPr>
            <a:picLocks noGrp="1" noChangeArrowheads="1"/>
          </p:cNvPicPr>
          <p:nvPr>
            <p:ph type="body" idx="4294967295"/>
          </p:nvPr>
        </p:nvPicPr>
        <p:blipFill>
          <a:blip r:embed="rId3" cstate="print"/>
          <a:srcRect l="351" r="3334" b="11111"/>
          <a:stretch>
            <a:fillRect/>
          </a:stretch>
        </p:blipFill>
        <p:spPr>
          <a:xfrm>
            <a:off x="-152400" y="762000"/>
            <a:ext cx="9296400" cy="6096000"/>
          </a:xfrm>
        </p:spPr>
      </p:pic>
      <p:pic>
        <p:nvPicPr>
          <p:cNvPr id="146436" name="Picture 4" descr="C03-0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-3175"/>
            <a:ext cx="8004175" cy="6861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5257800" y="2971800"/>
            <a:ext cx="2819400" cy="9144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1752600" y="2590800"/>
            <a:ext cx="2743200" cy="10668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46436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-0.28333 0.23333 " pathEditMode="relative" ptsTypes="AA">
                                      <p:cBhvr>
                                        <p:cTn id="15" dur="2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 animBg="1"/>
      <p:bldP spid="1464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/>
              <a:t>The United States in 1800</a:t>
            </a:r>
          </a:p>
        </p:txBody>
      </p:sp>
      <p:pic>
        <p:nvPicPr>
          <p:cNvPr id="147459" name="Picture 3" descr="DIVI7233150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>
          <a:xfrm>
            <a:off x="0" y="936625"/>
            <a:ext cx="9144000" cy="5921375"/>
          </a:xfrm>
          <a:noFill/>
          <a:ln/>
        </p:spPr>
      </p:pic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5254625" y="4411663"/>
            <a:ext cx="2413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/>
              <a:t> </a:t>
            </a:r>
          </a:p>
        </p:txBody>
      </p:sp>
      <p:sp>
        <p:nvSpPr>
          <p:cNvPr id="147461" name="AutoShape 5"/>
          <p:cNvSpPr>
            <a:spLocks noChangeArrowheads="1"/>
          </p:cNvSpPr>
          <p:nvPr/>
        </p:nvSpPr>
        <p:spPr bwMode="auto">
          <a:xfrm>
            <a:off x="304800" y="152400"/>
            <a:ext cx="8686800" cy="1447800"/>
          </a:xfrm>
          <a:prstGeom prst="wedgeRectCallout">
            <a:avLst>
              <a:gd name="adj1" fmla="val 22023"/>
              <a:gd name="adj2" fmla="val 163157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kumimoji="1" lang="en-US" sz="3600"/>
              <a:t>From 1800 to 1810, the population grew by </a:t>
            </a:r>
            <a:br>
              <a:rPr kumimoji="1" lang="en-US" sz="3600"/>
            </a:br>
            <a:r>
              <a:rPr kumimoji="1" lang="en-US" sz="3600"/>
              <a:t>2 million people, thousands flooded into the west, &amp; 3 new states were added to the USA</a:t>
            </a:r>
          </a:p>
        </p:txBody>
      </p:sp>
      <p:pic>
        <p:nvPicPr>
          <p:cNvPr id="147469" name="Picture 13"/>
          <p:cNvPicPr>
            <a:picLocks noChangeAspect="1" noChangeArrowheads="1"/>
          </p:cNvPicPr>
          <p:nvPr/>
        </p:nvPicPr>
        <p:blipFill>
          <a:blip r:embed="rId4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3435350" y="762000"/>
            <a:ext cx="5708650" cy="609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7470" name="AutoShape 14"/>
          <p:cNvSpPr>
            <a:spLocks noChangeArrowheads="1"/>
          </p:cNvSpPr>
          <p:nvPr/>
        </p:nvSpPr>
        <p:spPr bwMode="auto">
          <a:xfrm>
            <a:off x="387350" y="2971800"/>
            <a:ext cx="3429000" cy="609600"/>
          </a:xfrm>
          <a:prstGeom prst="wedgeRectCallout">
            <a:avLst>
              <a:gd name="adj1" fmla="val 90694"/>
              <a:gd name="adj2" fmla="val 75523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  <a:buSzPct val="75000"/>
              <a:buFont typeface="Arial" charset="0"/>
              <a:buNone/>
            </a:pPr>
            <a:r>
              <a:rPr kumimoji="1" lang="en-US" sz="3600"/>
              <a:t>Kentucky (1792)</a:t>
            </a:r>
            <a:endParaRPr lang="en-US" sz="3600"/>
          </a:p>
        </p:txBody>
      </p:sp>
      <p:sp>
        <p:nvSpPr>
          <p:cNvPr id="147471" name="AutoShape 15"/>
          <p:cNvSpPr>
            <a:spLocks noChangeArrowheads="1"/>
          </p:cNvSpPr>
          <p:nvPr/>
        </p:nvSpPr>
        <p:spPr bwMode="auto">
          <a:xfrm>
            <a:off x="539750" y="2209800"/>
            <a:ext cx="2514600" cy="533400"/>
          </a:xfrm>
          <a:prstGeom prst="wedgeRectCallout">
            <a:avLst>
              <a:gd name="adj1" fmla="val 166477"/>
              <a:gd name="adj2" fmla="val 109819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  <a:buSzPct val="75000"/>
              <a:buFont typeface="Arial" charset="0"/>
              <a:buNone/>
            </a:pPr>
            <a:r>
              <a:rPr kumimoji="1" lang="en-US" sz="3600"/>
              <a:t>Ohio (1803)</a:t>
            </a:r>
            <a:endParaRPr lang="en-US" sz="3600"/>
          </a:p>
        </p:txBody>
      </p:sp>
      <p:sp>
        <p:nvSpPr>
          <p:cNvPr id="147472" name="AutoShape 16"/>
          <p:cNvSpPr>
            <a:spLocks noChangeArrowheads="1"/>
          </p:cNvSpPr>
          <p:nvPr/>
        </p:nvSpPr>
        <p:spPr bwMode="auto">
          <a:xfrm>
            <a:off x="387350" y="3810000"/>
            <a:ext cx="3505200" cy="533400"/>
          </a:xfrm>
          <a:prstGeom prst="wedgeRectCallout">
            <a:avLst>
              <a:gd name="adj1" fmla="val 81069"/>
              <a:gd name="adj2" fmla="val 12204"/>
            </a:avLst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  <a:buSzPct val="75000"/>
              <a:buFont typeface="Arial" charset="0"/>
              <a:buNone/>
            </a:pPr>
            <a:r>
              <a:rPr kumimoji="1" lang="en-US" sz="3600"/>
              <a:t>Tennessee (1796)</a:t>
            </a:r>
            <a:endParaRPr lang="en-US" sz="3600"/>
          </a:p>
        </p:txBody>
      </p:sp>
      <p:sp>
        <p:nvSpPr>
          <p:cNvPr id="147473" name="AutoShape 17"/>
          <p:cNvSpPr>
            <a:spLocks noChangeArrowheads="1"/>
          </p:cNvSpPr>
          <p:nvPr/>
        </p:nvSpPr>
        <p:spPr bwMode="auto">
          <a:xfrm>
            <a:off x="304800" y="152400"/>
            <a:ext cx="8610600" cy="1447800"/>
          </a:xfrm>
          <a:prstGeom prst="wedgeRectCallout">
            <a:avLst>
              <a:gd name="adj1" fmla="val -7023"/>
              <a:gd name="adj2" fmla="val 164366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kumimoji="1" lang="en-US" sz="3600"/>
              <a:t>In 1800, Napoleon reclaimed Louisiana from Spain, but by 1803, he needed money to fund his European war &amp; offered to sell Louisiana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 animBg="1"/>
      <p:bldP spid="147461" grpId="1" animBg="1"/>
      <p:bldP spid="147470" grpId="0" animBg="1"/>
      <p:bldP spid="147470" grpId="1" animBg="1"/>
      <p:bldP spid="147471" grpId="0" animBg="1"/>
      <p:bldP spid="147471" grpId="1" animBg="1"/>
      <p:bldP spid="147472" grpId="0" animBg="1"/>
      <p:bldP spid="147472" grpId="1" animBg="1"/>
      <p:bldP spid="14747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The Louisiana Purchase (1803)</a:t>
            </a:r>
          </a:p>
        </p:txBody>
      </p:sp>
      <p:pic>
        <p:nvPicPr>
          <p:cNvPr id="145412" name="Picture 4" descr="DIVI7233156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0" y="990600"/>
            <a:ext cx="9144000" cy="55292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5413" name="AutoShape 5"/>
          <p:cNvSpPr>
            <a:spLocks noChangeArrowheads="1"/>
          </p:cNvSpPr>
          <p:nvPr/>
        </p:nvSpPr>
        <p:spPr bwMode="auto">
          <a:xfrm>
            <a:off x="76200" y="4343400"/>
            <a:ext cx="3886200" cy="2438400"/>
          </a:xfrm>
          <a:prstGeom prst="wedgeRectCallout">
            <a:avLst>
              <a:gd name="adj1" fmla="val 47833"/>
              <a:gd name="adj2" fmla="val -71486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kumimoji="1" lang="en-US" sz="3600"/>
              <a:t>In 1803, Jefferson authorized the </a:t>
            </a:r>
            <a:r>
              <a:rPr kumimoji="1" lang="en-US" sz="3600" u="sng"/>
              <a:t>Louisiana Purchase</a:t>
            </a:r>
            <a:r>
              <a:rPr kumimoji="1" lang="en-US" sz="3600"/>
              <a:t> from France </a:t>
            </a:r>
            <a:br>
              <a:rPr kumimoji="1" lang="en-US" sz="3600"/>
            </a:br>
            <a:r>
              <a:rPr kumimoji="1" lang="en-US" sz="3600"/>
              <a:t>for $15 million</a:t>
            </a:r>
            <a:endParaRPr lang="en-US" sz="3600"/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1600200" y="4800600"/>
            <a:ext cx="7162800" cy="1981200"/>
          </a:xfrm>
          <a:prstGeom prst="wedgeRectCallout">
            <a:avLst>
              <a:gd name="adj1" fmla="val -4477"/>
              <a:gd name="adj2" fmla="val -103366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kumimoji="1" lang="en-US" sz="3600"/>
              <a:t>Lewis &amp; Clark were sent by Jefferson to map &amp; explore this new territory; Their findings revealed an abundance of natural resources for America</a:t>
            </a:r>
            <a:endParaRPr lang="en-US" sz="3600"/>
          </a:p>
        </p:txBody>
      </p:sp>
      <p:sp>
        <p:nvSpPr>
          <p:cNvPr id="145415" name="AutoShape 7"/>
          <p:cNvSpPr>
            <a:spLocks noChangeArrowheads="1"/>
          </p:cNvSpPr>
          <p:nvPr/>
        </p:nvSpPr>
        <p:spPr bwMode="auto">
          <a:xfrm>
            <a:off x="533400" y="76200"/>
            <a:ext cx="8305800" cy="1600200"/>
          </a:xfrm>
          <a:prstGeom prst="wedgeRectCallout">
            <a:avLst>
              <a:gd name="adj1" fmla="val 977"/>
              <a:gd name="adj2" fmla="val 104565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kumimoji="1" lang="en-US" sz="3600"/>
              <a:t>As a “strict constructionist” Jefferson did not know if he had the Constitutional power to buy Louisiana but he did it anyway</a:t>
            </a:r>
          </a:p>
        </p:txBody>
      </p:sp>
      <p:pic>
        <p:nvPicPr>
          <p:cNvPr id="145417" name="Picture 9" descr="lewis_and_clar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375" y="0"/>
            <a:ext cx="4238625" cy="3125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animBg="1"/>
      <p:bldP spid="145414" grpId="0" animBg="1"/>
      <p:bldP spid="145415" grpId="0" animBg="1"/>
      <p:bldP spid="14541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  <p:tag name="DELIMITERS" val="3.1"/>
  <p:tag name="SHOWBARVISIBLE" val="True"/>
  <p:tag name="EXPANDSHOWBAR" val="True"/>
  <p:tag name="USESECONDARYMONITOR" val="True"/>
  <p:tag name="ENABLEPRESENTERVPAD" val="False"/>
  <p:tag name="DEFAULTPORT" val="1001"/>
  <p:tag name="REQUIREPASSWORD" val="Fals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USEENTERPRISEMANAGER" val="False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ADDINALWAYSLOADED" val="False"/>
  <p:tag name="ZEROBASED" val="False"/>
  <p:tag name="AUTOADJUSTPARTRANGE" val="True"/>
  <p:tag name="CHARTSCAL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Brooks">
  <a:themeElements>
    <a:clrScheme name="Brooks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Brook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rooks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8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Brooks</Template>
  <TotalTime>1537</TotalTime>
  <Words>479</Words>
  <Application>Microsoft Office PowerPoint</Application>
  <PresentationFormat>On-screen Show (4:3)</PresentationFormat>
  <Paragraphs>52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Wingdings</vt:lpstr>
      <vt:lpstr>Calibri</vt:lpstr>
      <vt:lpstr>Brooks</vt:lpstr>
      <vt:lpstr>Slide 1</vt:lpstr>
      <vt:lpstr>Jefferson as President</vt:lpstr>
      <vt:lpstr>Slide 3</vt:lpstr>
      <vt:lpstr>“Midnight Judges”</vt:lpstr>
      <vt:lpstr>The Legacy of John Marshall </vt:lpstr>
      <vt:lpstr>Marbury v. Madison</vt:lpstr>
      <vt:lpstr>Judicial Review</vt:lpstr>
      <vt:lpstr>The United States in 1800</vt:lpstr>
      <vt:lpstr>The Louisiana Purchase (1803)</vt:lpstr>
      <vt:lpstr>Jefferson easily won re-election in 1804</vt:lpstr>
      <vt:lpstr>Jefferson’s Legacy</vt:lpstr>
      <vt:lpstr>Napoleon’s Empire </vt:lpstr>
    </vt:vector>
  </TitlesOfParts>
  <Company>GCPS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e200203909</dc:creator>
  <cp:lastModifiedBy>install</cp:lastModifiedBy>
  <cp:revision>106</cp:revision>
  <dcterms:created xsi:type="dcterms:W3CDTF">2009-09-21T16:29:48Z</dcterms:created>
  <dcterms:modified xsi:type="dcterms:W3CDTF">2011-09-12T17:23:59Z</dcterms:modified>
</cp:coreProperties>
</file>